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Arimo"/>
      <p:regular r:id="rId13"/>
      <p:bold r:id="rId14"/>
      <p:italic r:id="rId15"/>
      <p:boldItalic r:id="rId16"/>
    </p:embeddedFont>
    <p:embeddedFont>
      <p:font typeface="Outfit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Arimo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rimo-italic.fntdata"/><Relationship Id="rId14" Type="http://schemas.openxmlformats.org/officeDocument/2006/relationships/font" Target="fonts/Arimo-bold.fntdata"/><Relationship Id="rId17" Type="http://schemas.openxmlformats.org/officeDocument/2006/relationships/font" Target="fonts/Outfit-regular.fntdata"/><Relationship Id="rId16" Type="http://schemas.openxmlformats.org/officeDocument/2006/relationships/font" Target="fonts/Arim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Outfi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3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" name="Google Shape;3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990087e594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990087e594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3990087e594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990087e594_1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990087e594_1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3990087e594_1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trhF_BeVzMJc9xEhaJXYw7uxGhNjYJnG/view" TargetMode="External"/><Relationship Id="rId4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qx5n9upehEbHx7XI67J5wP1g8qmowQHt/view" TargetMode="External"/><Relationship Id="rId4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793790" y="2829044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CosmoNav: AI-Powered Navigation for the Visually Impaired</a:t>
            </a:r>
            <a:endParaRPr b="0" i="0" sz="4450" u="none" cap="none" strike="noStrike"/>
          </a:p>
        </p:txBody>
      </p:sp>
      <p:sp>
        <p:nvSpPr>
          <p:cNvPr id="41" name="Google Shape;41;p9"/>
          <p:cNvSpPr/>
          <p:nvPr/>
        </p:nvSpPr>
        <p:spPr>
          <a:xfrm>
            <a:off x="793790" y="5323957"/>
            <a:ext cx="55551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Abinash Patti, Gursimar Singh, Vishnu Ajit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0"/>
          <p:cNvSpPr/>
          <p:nvPr/>
        </p:nvSpPr>
        <p:spPr>
          <a:xfrm>
            <a:off x="793790" y="766763"/>
            <a:ext cx="7556421" cy="921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900"/>
              <a:buFont typeface="Outfit"/>
              <a:buNone/>
            </a:pPr>
            <a:r>
              <a:rPr b="1" i="0" lang="en-US" sz="29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Bringing Space-Age Navigation Down to Earth</a:t>
            </a:r>
            <a:endParaRPr b="0" i="0" sz="2900" u="none" cap="none" strike="noStrike"/>
          </a:p>
        </p:txBody>
      </p:sp>
      <p:sp>
        <p:nvSpPr>
          <p:cNvPr id="49" name="Google Shape;49;p10"/>
          <p:cNvSpPr/>
          <p:nvPr/>
        </p:nvSpPr>
        <p:spPr>
          <a:xfrm>
            <a:off x="959644" y="1909405"/>
            <a:ext cx="15240" cy="2404824"/>
          </a:xfrm>
          <a:prstGeom prst="roundRect">
            <a:avLst>
              <a:gd fmla="val 406325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0"/>
          <p:cNvSpPr/>
          <p:nvPr/>
        </p:nvSpPr>
        <p:spPr>
          <a:xfrm>
            <a:off x="1110258" y="2067639"/>
            <a:ext cx="442198" cy="15240"/>
          </a:xfrm>
          <a:prstGeom prst="roundRect">
            <a:avLst>
              <a:gd fmla="val 406325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/>
          <p:nvPr/>
        </p:nvSpPr>
        <p:spPr>
          <a:xfrm>
            <a:off x="793790" y="1909405"/>
            <a:ext cx="331708" cy="331708"/>
          </a:xfrm>
          <a:prstGeom prst="roundRect">
            <a:avLst>
              <a:gd fmla="val 18668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/>
          <p:nvPr/>
        </p:nvSpPr>
        <p:spPr>
          <a:xfrm>
            <a:off x="849094" y="1937087"/>
            <a:ext cx="221099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Outfit"/>
              <a:buNone/>
            </a:pPr>
            <a:r>
              <a:rPr b="1" i="0" lang="en-US" sz="17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1</a:t>
            </a:r>
            <a:endParaRPr b="0" i="0" sz="1700" u="none" cap="none" strike="noStrike"/>
          </a:p>
        </p:txBody>
      </p:sp>
      <p:sp>
        <p:nvSpPr>
          <p:cNvPr id="53" name="Google Shape;53;p10"/>
          <p:cNvSpPr/>
          <p:nvPr/>
        </p:nvSpPr>
        <p:spPr>
          <a:xfrm>
            <a:off x="1696760" y="1960007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Outfit"/>
              <a:buNone/>
            </a:pPr>
            <a:r>
              <a:rPr b="1" i="0" lang="en-US" sz="14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1957</a:t>
            </a:r>
            <a:endParaRPr b="0" i="0" sz="1450" u="none" cap="none" strike="noStrike"/>
          </a:p>
        </p:txBody>
      </p:sp>
      <p:sp>
        <p:nvSpPr>
          <p:cNvPr id="54" name="Google Shape;54;p10"/>
          <p:cNvSpPr/>
          <p:nvPr/>
        </p:nvSpPr>
        <p:spPr>
          <a:xfrm>
            <a:off x="1696760" y="2278737"/>
            <a:ext cx="6653451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150"/>
              <a:buFont typeface="Arimo"/>
              <a:buNone/>
            </a:pPr>
            <a:r>
              <a:rPr b="0" i="0" lang="en-US" sz="11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Launched Sputnik and began mapping the stars</a:t>
            </a:r>
            <a:endParaRPr b="0" i="0" sz="1150" u="none" cap="none" strike="noStrike"/>
          </a:p>
        </p:txBody>
      </p:sp>
      <p:sp>
        <p:nvSpPr>
          <p:cNvPr id="55" name="Google Shape;55;p10"/>
          <p:cNvSpPr/>
          <p:nvPr/>
        </p:nvSpPr>
        <p:spPr>
          <a:xfrm>
            <a:off x="1110258" y="2967514"/>
            <a:ext cx="442198" cy="15240"/>
          </a:xfrm>
          <a:prstGeom prst="roundRect">
            <a:avLst>
              <a:gd fmla="val 406325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0"/>
          <p:cNvSpPr/>
          <p:nvPr/>
        </p:nvSpPr>
        <p:spPr>
          <a:xfrm>
            <a:off x="793790" y="2809280"/>
            <a:ext cx="331708" cy="331708"/>
          </a:xfrm>
          <a:prstGeom prst="roundRect">
            <a:avLst>
              <a:gd fmla="val 18668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/>
          <p:nvPr/>
        </p:nvSpPr>
        <p:spPr>
          <a:xfrm>
            <a:off x="849094" y="2836962"/>
            <a:ext cx="221099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Outfit"/>
              <a:buNone/>
            </a:pPr>
            <a:r>
              <a:rPr b="1" i="0" lang="en-US" sz="17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2</a:t>
            </a:r>
            <a:endParaRPr b="0" i="0" sz="1700" u="none" cap="none" strike="noStrike"/>
          </a:p>
        </p:txBody>
      </p:sp>
      <p:sp>
        <p:nvSpPr>
          <p:cNvPr id="58" name="Google Shape;58;p10"/>
          <p:cNvSpPr/>
          <p:nvPr/>
        </p:nvSpPr>
        <p:spPr>
          <a:xfrm>
            <a:off x="1696760" y="2859881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Outfit"/>
              <a:buNone/>
            </a:pPr>
            <a:r>
              <a:rPr b="1" i="0" lang="en-US" sz="14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1978</a:t>
            </a:r>
            <a:endParaRPr b="0" i="0" sz="1450" u="none" cap="none" strike="noStrike"/>
          </a:p>
        </p:txBody>
      </p:sp>
      <p:sp>
        <p:nvSpPr>
          <p:cNvPr id="59" name="Google Shape;59;p10"/>
          <p:cNvSpPr/>
          <p:nvPr/>
        </p:nvSpPr>
        <p:spPr>
          <a:xfrm>
            <a:off x="1696760" y="3178612"/>
            <a:ext cx="6653451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150"/>
              <a:buFont typeface="Arimo"/>
              <a:buNone/>
            </a:pPr>
            <a:r>
              <a:rPr b="0" i="0" lang="en-US" sz="11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First GPS satellite launched, mapping the entire globe</a:t>
            </a:r>
            <a:endParaRPr b="0" i="0" sz="1150" u="none" cap="none" strike="noStrike"/>
          </a:p>
        </p:txBody>
      </p:sp>
      <p:sp>
        <p:nvSpPr>
          <p:cNvPr id="60" name="Google Shape;60;p10"/>
          <p:cNvSpPr/>
          <p:nvPr/>
        </p:nvSpPr>
        <p:spPr>
          <a:xfrm>
            <a:off x="1110258" y="3867388"/>
            <a:ext cx="442198" cy="15240"/>
          </a:xfrm>
          <a:prstGeom prst="roundRect">
            <a:avLst>
              <a:gd fmla="val 406325" name="adj"/>
            </a:avLst>
          </a:prstGeom>
          <a:solidFill>
            <a:srgbClr val="BDB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793790" y="3709154"/>
            <a:ext cx="331708" cy="331708"/>
          </a:xfrm>
          <a:prstGeom prst="roundRect">
            <a:avLst>
              <a:gd fmla="val 18668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0"/>
          <p:cNvSpPr/>
          <p:nvPr/>
        </p:nvSpPr>
        <p:spPr>
          <a:xfrm>
            <a:off x="849094" y="3736836"/>
            <a:ext cx="221099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00"/>
              <a:buFont typeface="Outfit"/>
              <a:buNone/>
            </a:pPr>
            <a:r>
              <a:rPr b="1" i="0" lang="en-US" sz="17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3</a:t>
            </a:r>
            <a:endParaRPr b="0" i="0" sz="1700" u="none" cap="none" strike="noStrike"/>
          </a:p>
        </p:txBody>
      </p:sp>
      <p:sp>
        <p:nvSpPr>
          <p:cNvPr id="63" name="Google Shape;63;p10"/>
          <p:cNvSpPr/>
          <p:nvPr/>
        </p:nvSpPr>
        <p:spPr>
          <a:xfrm>
            <a:off x="1696760" y="3759756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450"/>
              <a:buFont typeface="Outfit"/>
              <a:buNone/>
            </a:pPr>
            <a:r>
              <a:rPr b="1" i="0" lang="en-US" sz="14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2025</a:t>
            </a:r>
            <a:endParaRPr b="0" i="0" sz="1450" u="none" cap="none" strike="noStrike"/>
          </a:p>
        </p:txBody>
      </p:sp>
      <p:sp>
        <p:nvSpPr>
          <p:cNvPr id="64" name="Google Shape;64;p10"/>
          <p:cNvSpPr/>
          <p:nvPr/>
        </p:nvSpPr>
        <p:spPr>
          <a:xfrm>
            <a:off x="1696760" y="4078486"/>
            <a:ext cx="6653451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150"/>
              <a:buFont typeface="Arimo"/>
              <a:buNone/>
            </a:pPr>
            <a:r>
              <a:rPr b="0" i="0" lang="en-US" sz="11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Billions carry real-time maps in their pockets</a:t>
            </a:r>
            <a:endParaRPr b="0" i="0" sz="1150" u="none" cap="none" strike="noStrike"/>
          </a:p>
        </p:txBody>
      </p:sp>
      <p:sp>
        <p:nvSpPr>
          <p:cNvPr id="65" name="Google Shape;65;p10"/>
          <p:cNvSpPr/>
          <p:nvPr/>
        </p:nvSpPr>
        <p:spPr>
          <a:xfrm>
            <a:off x="793790" y="4553734"/>
            <a:ext cx="7556421" cy="25956"/>
          </a:xfrm>
          <a:prstGeom prst="rect">
            <a:avLst/>
          </a:prstGeom>
          <a:solidFill>
            <a:srgbClr val="2A2742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0"/>
          <p:cNvSpPr/>
          <p:nvPr/>
        </p:nvSpPr>
        <p:spPr>
          <a:xfrm>
            <a:off x="793790" y="4800719"/>
            <a:ext cx="4417338" cy="3686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300"/>
              <a:buFont typeface="Outfit"/>
              <a:buNone/>
            </a:pPr>
            <a:r>
              <a:rPr b="1" i="0" lang="en-US" sz="23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The Final Frontier of Navigation</a:t>
            </a:r>
            <a:endParaRPr b="0" i="0" sz="2300" u="none" cap="none" strike="noStrike"/>
          </a:p>
        </p:txBody>
      </p:sp>
      <p:sp>
        <p:nvSpPr>
          <p:cNvPr id="67" name="Google Shape;67;p10"/>
          <p:cNvSpPr/>
          <p:nvPr/>
        </p:nvSpPr>
        <p:spPr>
          <a:xfrm>
            <a:off x="793790" y="5537835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1450"/>
              <a:buFont typeface="Outfit"/>
              <a:buNone/>
            </a:pPr>
            <a:r>
              <a:rPr b="1" i="0" lang="en-US" sz="1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The Gap</a:t>
            </a:r>
            <a:endParaRPr b="0" i="0" sz="1450" u="none" cap="none" strike="noStrike"/>
          </a:p>
        </p:txBody>
      </p:sp>
      <p:sp>
        <p:nvSpPr>
          <p:cNvPr id="68" name="Google Shape;68;p10"/>
          <p:cNvSpPr/>
          <p:nvPr/>
        </p:nvSpPr>
        <p:spPr>
          <a:xfrm>
            <a:off x="793790" y="5915620"/>
            <a:ext cx="3598426" cy="1414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150"/>
              <a:buFont typeface="Arimo"/>
              <a:buNone/>
            </a:pPr>
            <a:r>
              <a:rPr b="0" i="0" lang="en-US" sz="12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We can navigate between cities and countries with pinpoint accuracy, yet we've failed to solve navigation for the final 10 steps. For </a:t>
            </a:r>
            <a:r>
              <a:rPr b="1" lang="en-US" sz="120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43,000,000</a:t>
            </a:r>
            <a:r>
              <a:rPr b="0" i="0" lang="en-US" sz="12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visually impaired people, everyday obstacles like staircases, puddles, and crosswalks remain unmapped hazards that threaten independence and safety.</a:t>
            </a:r>
            <a:endParaRPr b="0" i="0" sz="1200" u="none" cap="none" strike="noStrike"/>
          </a:p>
        </p:txBody>
      </p:sp>
      <p:sp>
        <p:nvSpPr>
          <p:cNvPr id="69" name="Google Shape;69;p10"/>
          <p:cNvSpPr/>
          <p:nvPr/>
        </p:nvSpPr>
        <p:spPr>
          <a:xfrm>
            <a:off x="4759404" y="5537835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1450"/>
              <a:buFont typeface="Outfit"/>
              <a:buNone/>
            </a:pPr>
            <a:r>
              <a:rPr b="1" i="0" lang="en-US" sz="1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Our Solution</a:t>
            </a:r>
            <a:endParaRPr b="0" i="0" sz="1450" u="none" cap="none" strike="noStrike"/>
          </a:p>
        </p:txBody>
      </p:sp>
      <p:sp>
        <p:nvSpPr>
          <p:cNvPr id="70" name="Google Shape;70;p10"/>
          <p:cNvSpPr/>
          <p:nvPr/>
        </p:nvSpPr>
        <p:spPr>
          <a:xfrm>
            <a:off x="4759404" y="5915620"/>
            <a:ext cx="3598426" cy="11787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150"/>
              <a:buFont typeface="Arimo"/>
              <a:buNone/>
            </a:pPr>
            <a:r>
              <a:rPr b="0" i="0" lang="en-US" sz="12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CosmoNav bridges this critical gap with an intelligent app providing real-time navigation, voice-first interface, hazard detection via custom instance segmentation, and an AI assistant—empowering visually impaired individuals to navigate their world with confidence.</a:t>
            </a:r>
            <a:endParaRPr b="0" i="0" sz="12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>
            <a:off x="793790" y="911900"/>
            <a:ext cx="5623798" cy="5316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57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3300"/>
              <a:buFont typeface="Outfit"/>
              <a:buNone/>
            </a:pPr>
            <a:r>
              <a:rPr b="1" i="0" lang="en-US" sz="33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The Challenge We're Solving</a:t>
            </a:r>
            <a:endParaRPr b="0" i="0" sz="3300" u="none" cap="none" strike="noStrike"/>
          </a:p>
        </p:txBody>
      </p:sp>
      <p:sp>
        <p:nvSpPr>
          <p:cNvPr id="77" name="Google Shape;77;p11"/>
          <p:cNvSpPr/>
          <p:nvPr/>
        </p:nvSpPr>
        <p:spPr>
          <a:xfrm>
            <a:off x="793790" y="1783675"/>
            <a:ext cx="13042821" cy="2721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  <p:sp>
        <p:nvSpPr>
          <p:cNvPr id="78" name="Google Shape;78;p11"/>
          <p:cNvSpPr/>
          <p:nvPr/>
        </p:nvSpPr>
        <p:spPr>
          <a:xfrm>
            <a:off x="6184463" y="2438519"/>
            <a:ext cx="3744754" cy="1638062"/>
          </a:xfrm>
          <a:prstGeom prst="roundRect">
            <a:avLst>
              <a:gd fmla="val 6699" name="adj"/>
            </a:avLst>
          </a:prstGeom>
          <a:solidFill>
            <a:srgbClr val="FAFAFA">
              <a:alpha val="94901"/>
            </a:srgbClr>
          </a:solidFill>
          <a:ln cap="flat" cmpd="sng" w="22850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1"/>
          <p:cNvSpPr/>
          <p:nvPr/>
        </p:nvSpPr>
        <p:spPr>
          <a:xfrm>
            <a:off x="6161603" y="2438519"/>
            <a:ext cx="91440" cy="1638062"/>
          </a:xfrm>
          <a:prstGeom prst="roundRect">
            <a:avLst>
              <a:gd fmla="val 78140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6445925" y="2631400"/>
            <a:ext cx="2126456" cy="265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50"/>
              <a:buFont typeface="Outfit"/>
              <a:buNone/>
            </a:pPr>
            <a:r>
              <a:rPr b="1" i="0" lang="en-US" sz="16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43 Million People</a:t>
            </a:r>
            <a:endParaRPr b="0" i="0" sz="1650" u="none" cap="none" strike="noStrike"/>
          </a:p>
        </p:txBody>
      </p:sp>
      <p:sp>
        <p:nvSpPr>
          <p:cNvPr id="81" name="Google Shape;81;p11"/>
          <p:cNvSpPr/>
          <p:nvPr/>
        </p:nvSpPr>
        <p:spPr>
          <a:xfrm>
            <a:off x="6445925" y="3067169"/>
            <a:ext cx="3290411" cy="816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300"/>
              <a:buFont typeface="Arimo"/>
              <a:buNone/>
            </a:pPr>
            <a:r>
              <a:rPr b="0" i="0" lang="en-US" sz="13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Globally live with visual impairments, facing daily navigation challenges that limit independence and opportunity.</a:t>
            </a:r>
            <a:endParaRPr b="0" i="0" sz="1300" u="none" cap="none" strike="noStrike"/>
          </a:p>
        </p:txBody>
      </p:sp>
      <p:sp>
        <p:nvSpPr>
          <p:cNvPr id="82" name="Google Shape;82;p11"/>
          <p:cNvSpPr/>
          <p:nvPr/>
        </p:nvSpPr>
        <p:spPr>
          <a:xfrm>
            <a:off x="10099238" y="2438519"/>
            <a:ext cx="3744873" cy="1638062"/>
          </a:xfrm>
          <a:prstGeom prst="roundRect">
            <a:avLst>
              <a:gd fmla="val 6699" name="adj"/>
            </a:avLst>
          </a:prstGeom>
          <a:solidFill>
            <a:srgbClr val="FAFAFA">
              <a:alpha val="94901"/>
            </a:srgbClr>
          </a:solidFill>
          <a:ln cap="flat" cmpd="sng" w="22850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1"/>
          <p:cNvSpPr/>
          <p:nvPr/>
        </p:nvSpPr>
        <p:spPr>
          <a:xfrm>
            <a:off x="10076378" y="2438519"/>
            <a:ext cx="91440" cy="1638062"/>
          </a:xfrm>
          <a:prstGeom prst="roundRect">
            <a:avLst>
              <a:gd fmla="val 78140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1"/>
          <p:cNvSpPr/>
          <p:nvPr/>
        </p:nvSpPr>
        <p:spPr>
          <a:xfrm>
            <a:off x="10360700" y="2631400"/>
            <a:ext cx="2126456" cy="265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50"/>
              <a:buFont typeface="Outfit"/>
              <a:buNone/>
            </a:pPr>
            <a:r>
              <a:rPr b="1" i="0" lang="en-US" sz="16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Limited Solutions</a:t>
            </a:r>
            <a:endParaRPr b="0" i="0" sz="1650" u="none" cap="none" strike="noStrike"/>
          </a:p>
        </p:txBody>
      </p:sp>
      <p:sp>
        <p:nvSpPr>
          <p:cNvPr id="85" name="Google Shape;85;p11"/>
          <p:cNvSpPr/>
          <p:nvPr/>
        </p:nvSpPr>
        <p:spPr>
          <a:xfrm>
            <a:off x="10360700" y="3067169"/>
            <a:ext cx="3290530" cy="816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300"/>
              <a:buFont typeface="Arimo"/>
              <a:buNone/>
            </a:pPr>
            <a:r>
              <a:rPr b="0" i="0" lang="en-US" sz="13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Traditional aids like white canes and guide dogs can't detect overhead hazards, read traffic signals, or provide route guidance.</a:t>
            </a:r>
            <a:endParaRPr b="0" i="0" sz="1300" u="none" cap="none" strike="noStrike"/>
          </a:p>
        </p:txBody>
      </p:sp>
      <p:sp>
        <p:nvSpPr>
          <p:cNvPr id="86" name="Google Shape;86;p11"/>
          <p:cNvSpPr/>
          <p:nvPr/>
        </p:nvSpPr>
        <p:spPr>
          <a:xfrm>
            <a:off x="6184463" y="4246602"/>
            <a:ext cx="3744754" cy="1910239"/>
          </a:xfrm>
          <a:prstGeom prst="roundRect">
            <a:avLst>
              <a:gd fmla="val 5744" name="adj"/>
            </a:avLst>
          </a:prstGeom>
          <a:solidFill>
            <a:srgbClr val="FAFAFA">
              <a:alpha val="94901"/>
            </a:srgbClr>
          </a:solidFill>
          <a:ln cap="flat" cmpd="sng" w="22850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1"/>
          <p:cNvSpPr/>
          <p:nvPr/>
        </p:nvSpPr>
        <p:spPr>
          <a:xfrm>
            <a:off x="6161603" y="4246602"/>
            <a:ext cx="91440" cy="1910239"/>
          </a:xfrm>
          <a:prstGeom prst="roundRect">
            <a:avLst>
              <a:gd fmla="val 78140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1"/>
          <p:cNvSpPr/>
          <p:nvPr/>
        </p:nvSpPr>
        <p:spPr>
          <a:xfrm>
            <a:off x="6445925" y="4439483"/>
            <a:ext cx="2126456" cy="265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50"/>
              <a:buFont typeface="Outfit"/>
              <a:buNone/>
            </a:pPr>
            <a:r>
              <a:rPr b="1" i="0" lang="en-US" sz="16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Technology Gap</a:t>
            </a:r>
            <a:endParaRPr b="0" i="0" sz="1650" u="none" cap="none" strike="noStrike"/>
          </a:p>
        </p:txBody>
      </p:sp>
      <p:sp>
        <p:nvSpPr>
          <p:cNvPr id="89" name="Google Shape;89;p11"/>
          <p:cNvSpPr/>
          <p:nvPr/>
        </p:nvSpPr>
        <p:spPr>
          <a:xfrm>
            <a:off x="6445925" y="4875252"/>
            <a:ext cx="329041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300"/>
              <a:buFont typeface="Arimo"/>
              <a:buNone/>
            </a:pPr>
            <a:r>
              <a:rPr b="0" i="0" lang="en-US" sz="13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Existing GPS apps weren't designed for pedestrian micro-navigation or real-time hazard awareness—leaving a critical accessibility void.</a:t>
            </a:r>
            <a:endParaRPr b="0" i="0" sz="1300" u="none" cap="none" strike="noStrike"/>
          </a:p>
        </p:txBody>
      </p:sp>
      <p:sp>
        <p:nvSpPr>
          <p:cNvPr id="90" name="Google Shape;90;p11"/>
          <p:cNvSpPr/>
          <p:nvPr/>
        </p:nvSpPr>
        <p:spPr>
          <a:xfrm>
            <a:off x="6184463" y="6348174"/>
            <a:ext cx="7659648" cy="816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300"/>
              <a:buFont typeface="Arimo"/>
              <a:buNone/>
            </a:pPr>
            <a:r>
              <a:rPr b="0" i="0" lang="en-US" sz="13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CosmoNav represents a fundamental shift in assistive technology, transforming smartphones into intelligent navigation companions that understand and respond to the unique needs of visually impaired users.</a:t>
            </a:r>
            <a:endParaRPr b="0" i="0" sz="1300" u="none" cap="none" strike="noStrike"/>
          </a:p>
        </p:txBody>
      </p:sp>
      <p:pic>
        <p:nvPicPr>
          <p:cNvPr id="91" name="Google Shape;91;p11" title="GenericModelScreenRecordin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975" y="1870027"/>
            <a:ext cx="3931088" cy="586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7" name="Google Shape;9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2"/>
          <p:cNvSpPr/>
          <p:nvPr/>
        </p:nvSpPr>
        <p:spPr>
          <a:xfrm>
            <a:off x="6241137" y="813792"/>
            <a:ext cx="5091351" cy="437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36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750"/>
              <a:buFont typeface="Outfit"/>
              <a:buNone/>
            </a:pPr>
            <a:r>
              <a:rPr b="1" i="0" lang="en-US" sz="27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Intelligent Navigation Features</a:t>
            </a:r>
            <a:endParaRPr b="0" i="0" sz="2750" u="none" cap="none" strike="noStrike"/>
          </a:p>
        </p:txBody>
      </p:sp>
      <p:sp>
        <p:nvSpPr>
          <p:cNvPr id="99" name="Google Shape;99;p12"/>
          <p:cNvSpPr/>
          <p:nvPr/>
        </p:nvSpPr>
        <p:spPr>
          <a:xfrm>
            <a:off x="6241137" y="1461849"/>
            <a:ext cx="7634526" cy="1383387"/>
          </a:xfrm>
          <a:prstGeom prst="roundRect">
            <a:avLst>
              <a:gd fmla="val 4256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2"/>
          <p:cNvSpPr/>
          <p:nvPr/>
        </p:nvSpPr>
        <p:spPr>
          <a:xfrm>
            <a:off x="6388894" y="1609606"/>
            <a:ext cx="420410" cy="420410"/>
          </a:xfrm>
          <a:prstGeom prst="roundRect">
            <a:avLst>
              <a:gd fmla="val 21748021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01" name="Google Shape;101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04503" y="1725097"/>
            <a:ext cx="189190" cy="18919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2"/>
          <p:cNvSpPr/>
          <p:nvPr/>
        </p:nvSpPr>
        <p:spPr>
          <a:xfrm>
            <a:off x="6388894" y="2170152"/>
            <a:ext cx="1752124" cy="219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350"/>
              <a:buFont typeface="Outfit"/>
              <a:buNone/>
            </a:pPr>
            <a:r>
              <a:rPr b="1" i="0" lang="en-US" sz="13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Voice-First Interface</a:t>
            </a:r>
            <a:endParaRPr b="0" i="0" sz="1350" u="none" cap="none" strike="noStrike"/>
          </a:p>
        </p:txBody>
      </p:sp>
      <p:sp>
        <p:nvSpPr>
          <p:cNvPr id="103" name="Google Shape;103;p12"/>
          <p:cNvSpPr/>
          <p:nvPr/>
        </p:nvSpPr>
        <p:spPr>
          <a:xfrm>
            <a:off x="6388894" y="2473285"/>
            <a:ext cx="7339012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100"/>
              <a:buFont typeface="Arimo"/>
              <a:buNone/>
            </a:pPr>
            <a:r>
              <a:rPr b="0" i="0" lang="en-US" sz="11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Natural speech controls for destinations, weather queries, and AI conversation—completely hands-free navigation</a:t>
            </a:r>
            <a:endParaRPr b="0" i="0" sz="1100" u="none" cap="none" strike="noStrike"/>
          </a:p>
        </p:txBody>
      </p:sp>
      <p:sp>
        <p:nvSpPr>
          <p:cNvPr id="104" name="Google Shape;104;p12"/>
          <p:cNvSpPr/>
          <p:nvPr/>
        </p:nvSpPr>
        <p:spPr>
          <a:xfrm>
            <a:off x="6241137" y="2985373"/>
            <a:ext cx="7634526" cy="1383387"/>
          </a:xfrm>
          <a:prstGeom prst="roundRect">
            <a:avLst>
              <a:gd fmla="val 4256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2"/>
          <p:cNvSpPr/>
          <p:nvPr/>
        </p:nvSpPr>
        <p:spPr>
          <a:xfrm>
            <a:off x="6388894" y="3133130"/>
            <a:ext cx="420410" cy="420410"/>
          </a:xfrm>
          <a:prstGeom prst="roundRect">
            <a:avLst>
              <a:gd fmla="val 21748021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06" name="Google Shape;106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04503" y="3248620"/>
            <a:ext cx="189190" cy="18919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2"/>
          <p:cNvSpPr/>
          <p:nvPr/>
        </p:nvSpPr>
        <p:spPr>
          <a:xfrm>
            <a:off x="6388894" y="3693676"/>
            <a:ext cx="1752124" cy="219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350"/>
              <a:buFont typeface="Outfit"/>
              <a:buNone/>
            </a:pPr>
            <a:r>
              <a:rPr b="1" i="0" lang="en-US" sz="13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Multi-Modal Routes</a:t>
            </a:r>
            <a:endParaRPr b="0" i="0" sz="1350" u="none" cap="none" strike="noStrike"/>
          </a:p>
        </p:txBody>
      </p:sp>
      <p:sp>
        <p:nvSpPr>
          <p:cNvPr id="108" name="Google Shape;108;p12"/>
          <p:cNvSpPr/>
          <p:nvPr/>
        </p:nvSpPr>
        <p:spPr>
          <a:xfrm>
            <a:off x="6388894" y="3996809"/>
            <a:ext cx="7339012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100"/>
              <a:buFont typeface="Arimo"/>
              <a:buNone/>
            </a:pPr>
            <a:r>
              <a:rPr b="0" i="0" lang="en-US" sz="11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Seamless support for walking and public transit with intelligent voice mode switching throughout your journey</a:t>
            </a:r>
            <a:endParaRPr b="0" i="0" sz="1100" u="none" cap="none" strike="noStrike"/>
          </a:p>
        </p:txBody>
      </p:sp>
      <p:sp>
        <p:nvSpPr>
          <p:cNvPr id="109" name="Google Shape;109;p12"/>
          <p:cNvSpPr/>
          <p:nvPr/>
        </p:nvSpPr>
        <p:spPr>
          <a:xfrm>
            <a:off x="6241137" y="4508897"/>
            <a:ext cx="7634526" cy="1383387"/>
          </a:xfrm>
          <a:prstGeom prst="roundRect">
            <a:avLst>
              <a:gd fmla="val 4256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2"/>
          <p:cNvSpPr/>
          <p:nvPr/>
        </p:nvSpPr>
        <p:spPr>
          <a:xfrm>
            <a:off x="6388894" y="4656653"/>
            <a:ext cx="420410" cy="420410"/>
          </a:xfrm>
          <a:prstGeom prst="roundRect">
            <a:avLst>
              <a:gd fmla="val 21748021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11" name="Google Shape;111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04503" y="4772144"/>
            <a:ext cx="189190" cy="18919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2"/>
          <p:cNvSpPr/>
          <p:nvPr/>
        </p:nvSpPr>
        <p:spPr>
          <a:xfrm>
            <a:off x="6388894" y="5217200"/>
            <a:ext cx="1752124" cy="219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350"/>
              <a:buFont typeface="Outfit"/>
              <a:buNone/>
            </a:pPr>
            <a:r>
              <a:rPr b="1" i="0" lang="en-US" sz="13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Computer Vision AI</a:t>
            </a:r>
            <a:endParaRPr b="0" i="0" sz="1350" u="none" cap="none" strike="noStrike"/>
          </a:p>
        </p:txBody>
      </p:sp>
      <p:sp>
        <p:nvSpPr>
          <p:cNvPr id="113" name="Google Shape;113;p12"/>
          <p:cNvSpPr/>
          <p:nvPr/>
        </p:nvSpPr>
        <p:spPr>
          <a:xfrm>
            <a:off x="6388894" y="5520333"/>
            <a:ext cx="7339012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100"/>
              <a:buFont typeface="Arimo"/>
              <a:buNone/>
            </a:pPr>
            <a:r>
              <a:rPr b="0" i="0" lang="en-US" sz="11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Phone camera detects obstacles and hazards in real-time using custom instance segmentation models</a:t>
            </a:r>
            <a:endParaRPr b="0" i="0" sz="1100" u="none" cap="none" strike="noStrike"/>
          </a:p>
        </p:txBody>
      </p:sp>
      <p:sp>
        <p:nvSpPr>
          <p:cNvPr id="114" name="Google Shape;114;p12"/>
          <p:cNvSpPr/>
          <p:nvPr/>
        </p:nvSpPr>
        <p:spPr>
          <a:xfrm>
            <a:off x="6241137" y="6032421"/>
            <a:ext cx="7634526" cy="1383387"/>
          </a:xfrm>
          <a:prstGeom prst="roundRect">
            <a:avLst>
              <a:gd fmla="val 4256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2"/>
          <p:cNvSpPr/>
          <p:nvPr/>
        </p:nvSpPr>
        <p:spPr>
          <a:xfrm>
            <a:off x="6388894" y="6180177"/>
            <a:ext cx="420410" cy="420410"/>
          </a:xfrm>
          <a:prstGeom prst="roundRect">
            <a:avLst>
              <a:gd fmla="val 21748021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16" name="Google Shape;116;p1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504503" y="6295668"/>
            <a:ext cx="189190" cy="18919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2"/>
          <p:cNvSpPr/>
          <p:nvPr/>
        </p:nvSpPr>
        <p:spPr>
          <a:xfrm>
            <a:off x="6388894" y="6740723"/>
            <a:ext cx="1752124" cy="219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2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350"/>
              <a:buFont typeface="Outfit"/>
              <a:buNone/>
            </a:pPr>
            <a:r>
              <a:rPr b="1" i="0" lang="en-US" sz="13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Proactive Warnings</a:t>
            </a:r>
            <a:endParaRPr b="0" i="0" sz="1350" u="none" cap="none" strike="noStrike"/>
          </a:p>
        </p:txBody>
      </p:sp>
      <p:sp>
        <p:nvSpPr>
          <p:cNvPr id="118" name="Google Shape;118;p12"/>
          <p:cNvSpPr/>
          <p:nvPr/>
        </p:nvSpPr>
        <p:spPr>
          <a:xfrm>
            <a:off x="6388894" y="7043857"/>
            <a:ext cx="7339012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100"/>
              <a:buFont typeface="Arimo"/>
              <a:buNone/>
            </a:pPr>
            <a:r>
              <a:rPr b="0" i="0" lang="en-US" sz="11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Early alerts for crosswalks, traffic lights, construction zones, and railway crossings keep users safe and informed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3" title="NavigationDemoScreenRecordin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6938" y="152400"/>
            <a:ext cx="4456535" cy="792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4"/>
          <p:cNvSpPr/>
          <p:nvPr/>
        </p:nvSpPr>
        <p:spPr>
          <a:xfrm>
            <a:off x="793790" y="2267664"/>
            <a:ext cx="726186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Built for Real-World Impact</a:t>
            </a:r>
            <a:endParaRPr b="0" i="0" sz="4450" u="none" cap="none" strike="noStrike"/>
          </a:p>
        </p:txBody>
      </p:sp>
      <p:sp>
        <p:nvSpPr>
          <p:cNvPr id="131" name="Google Shape;131;p14"/>
          <p:cNvSpPr/>
          <p:nvPr/>
        </p:nvSpPr>
        <p:spPr>
          <a:xfrm>
            <a:off x="793790" y="3656886"/>
            <a:ext cx="294655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User-Centered Design</a:t>
            </a:r>
            <a:endParaRPr b="0" i="0" sz="2200" u="none" cap="none" strike="noStrike"/>
          </a:p>
        </p:txBody>
      </p:sp>
      <p:sp>
        <p:nvSpPr>
          <p:cNvPr id="132" name="Google Shape;132;p14"/>
          <p:cNvSpPr/>
          <p:nvPr/>
        </p:nvSpPr>
        <p:spPr>
          <a:xfrm>
            <a:off x="793790" y="4147304"/>
            <a:ext cx="415861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Every feature emerged from understanding the daily realities of navigating without sight—from busy intersections to unpredictable weather conditions.</a:t>
            </a:r>
            <a:endParaRPr b="0" i="0" sz="1750" u="none" cap="none" strike="noStrike"/>
          </a:p>
        </p:txBody>
      </p:sp>
      <p:sp>
        <p:nvSpPr>
          <p:cNvPr id="133" name="Google Shape;133;p14"/>
          <p:cNvSpPr/>
          <p:nvPr/>
        </p:nvSpPr>
        <p:spPr>
          <a:xfrm>
            <a:off x="5235893" y="3656886"/>
            <a:ext cx="294572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Accessible Technology</a:t>
            </a:r>
            <a:endParaRPr b="0" i="0" sz="2200" u="none" cap="none" strike="noStrike"/>
          </a:p>
        </p:txBody>
      </p:sp>
      <p:sp>
        <p:nvSpPr>
          <p:cNvPr id="134" name="Google Shape;134;p14"/>
          <p:cNvSpPr/>
          <p:nvPr/>
        </p:nvSpPr>
        <p:spPr>
          <a:xfrm>
            <a:off x="5235893" y="4147304"/>
            <a:ext cx="415861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Leveraging existing smartphone hardware makes CosmoNav affordable and immediately available to millions who already own compatible devices.</a:t>
            </a:r>
            <a:endParaRPr b="0" i="0" sz="1750" u="none" cap="none" strike="noStrike"/>
          </a:p>
        </p:txBody>
      </p:sp>
      <p:sp>
        <p:nvSpPr>
          <p:cNvPr id="135" name="Google Shape;135;p14"/>
          <p:cNvSpPr/>
          <p:nvPr/>
        </p:nvSpPr>
        <p:spPr>
          <a:xfrm>
            <a:off x="9677995" y="3656886"/>
            <a:ext cx="322564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Independence Amplified</a:t>
            </a:r>
            <a:endParaRPr b="0" i="0" sz="2200" u="none" cap="none" strike="noStrike"/>
          </a:p>
        </p:txBody>
      </p:sp>
      <p:sp>
        <p:nvSpPr>
          <p:cNvPr id="136" name="Google Shape;136;p14"/>
          <p:cNvSpPr/>
          <p:nvPr/>
        </p:nvSpPr>
        <p:spPr>
          <a:xfrm>
            <a:off x="9677995" y="4147304"/>
            <a:ext cx="415861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More than navigation—CosmoNav restores confidence and expands possibilities for visually impaired individuals to explore their world freely.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/>
          <p:nvPr/>
        </p:nvSpPr>
        <p:spPr>
          <a:xfrm>
            <a:off x="793790" y="1101328"/>
            <a:ext cx="4254460" cy="496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3100"/>
              <a:buFont typeface="Outfit"/>
              <a:buNone/>
            </a:pPr>
            <a:r>
              <a:rPr b="1" i="0" lang="en-US" sz="31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Our Roadmap Forward</a:t>
            </a:r>
            <a:endParaRPr b="0" i="0" sz="3100" u="none" cap="none" strike="noStrike"/>
          </a:p>
        </p:txBody>
      </p:sp>
      <p:sp>
        <p:nvSpPr>
          <p:cNvPr id="143" name="Google Shape;143;p15"/>
          <p:cNvSpPr/>
          <p:nvPr/>
        </p:nvSpPr>
        <p:spPr>
          <a:xfrm>
            <a:off x="952500" y="2073712"/>
            <a:ext cx="158710" cy="930593"/>
          </a:xfrm>
          <a:prstGeom prst="roundRect">
            <a:avLst>
              <a:gd fmla="val 42018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93790" y="1969532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5" name="Google Shape;14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2852" y="2088594"/>
            <a:ext cx="238125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5"/>
          <p:cNvSpPr/>
          <p:nvPr/>
        </p:nvSpPr>
        <p:spPr>
          <a:xfrm>
            <a:off x="1428750" y="1994297"/>
            <a:ext cx="2104668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Outfit"/>
              <a:buNone/>
            </a:pPr>
            <a:r>
              <a:rPr b="1" i="0" lang="en-US" sz="15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Enhanced AI Detection</a:t>
            </a:r>
            <a:endParaRPr b="0" i="0" sz="1550" u="none" cap="none" strike="noStrike"/>
          </a:p>
        </p:txBody>
      </p:sp>
      <p:sp>
        <p:nvSpPr>
          <p:cNvPr id="147" name="Google Shape;147;p15"/>
          <p:cNvSpPr/>
          <p:nvPr/>
        </p:nvSpPr>
        <p:spPr>
          <a:xfrm>
            <a:off x="1428750" y="2337554"/>
            <a:ext cx="12407860" cy="508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Acquire additional compute power to train our segmentation model on massive, diverse datasets—dramatically improving accuracy across varied environments and lighting conditions.</a:t>
            </a:r>
            <a:endParaRPr b="0" i="0" sz="1250" u="none" cap="none" strike="noStrike"/>
          </a:p>
        </p:txBody>
      </p:sp>
      <p:sp>
        <p:nvSpPr>
          <p:cNvPr id="148" name="Google Shape;148;p15"/>
          <p:cNvSpPr/>
          <p:nvPr/>
        </p:nvSpPr>
        <p:spPr>
          <a:xfrm>
            <a:off x="1190625" y="3401258"/>
            <a:ext cx="158710" cy="714375"/>
          </a:xfrm>
          <a:prstGeom prst="roundRect">
            <a:avLst>
              <a:gd fmla="val 42018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1031915" y="3297079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0" name="Google Shape;15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977" y="3416141"/>
            <a:ext cx="238125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5"/>
          <p:cNvSpPr/>
          <p:nvPr/>
        </p:nvSpPr>
        <p:spPr>
          <a:xfrm>
            <a:off x="1666875" y="3321844"/>
            <a:ext cx="2482096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Outfit"/>
              <a:buNone/>
            </a:pPr>
            <a:r>
              <a:rPr b="1" i="0" lang="en-US" sz="15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Seamless Voice Experience</a:t>
            </a:r>
            <a:endParaRPr b="0" i="0" sz="1550" u="none" cap="none" strike="noStrike"/>
          </a:p>
        </p:txBody>
      </p:sp>
      <p:sp>
        <p:nvSpPr>
          <p:cNvPr id="152" name="Google Shape;152;p15"/>
          <p:cNvSpPr/>
          <p:nvPr/>
        </p:nvSpPr>
        <p:spPr>
          <a:xfrm>
            <a:off x="1666875" y="3665101"/>
            <a:ext cx="12169735" cy="2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Refine speech-to-text capabilities to ensure flawless understanding in noisy urban environments, diverse accents, and rapid conversational exchanges.</a:t>
            </a:r>
            <a:endParaRPr b="0" i="0" sz="1250" u="none" cap="none" strike="noStrike"/>
          </a:p>
        </p:txBody>
      </p:sp>
      <p:sp>
        <p:nvSpPr>
          <p:cNvPr id="153" name="Google Shape;153;p15"/>
          <p:cNvSpPr/>
          <p:nvPr/>
        </p:nvSpPr>
        <p:spPr>
          <a:xfrm>
            <a:off x="1428750" y="4512588"/>
            <a:ext cx="158710" cy="714375"/>
          </a:xfrm>
          <a:prstGeom prst="roundRect">
            <a:avLst>
              <a:gd fmla="val 42018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1270040" y="4408408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5" name="Google Shape;155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89102" y="4527471"/>
            <a:ext cx="238125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/>
          <p:nvPr/>
        </p:nvSpPr>
        <p:spPr>
          <a:xfrm>
            <a:off x="1905000" y="4433173"/>
            <a:ext cx="2082046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Outfit"/>
              <a:buNone/>
            </a:pPr>
            <a:r>
              <a:rPr b="1" i="0" lang="en-US" sz="15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Hardware Partnership</a:t>
            </a:r>
            <a:endParaRPr b="0" i="0" sz="1550" u="none" cap="none" strike="noStrike"/>
          </a:p>
        </p:txBody>
      </p:sp>
      <p:sp>
        <p:nvSpPr>
          <p:cNvPr id="157" name="Google Shape;157;p15"/>
          <p:cNvSpPr/>
          <p:nvPr/>
        </p:nvSpPr>
        <p:spPr>
          <a:xfrm>
            <a:off x="1905000" y="4776430"/>
            <a:ext cx="11931610" cy="2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Collaborate with smart eyewear manufacturers to create an integrated, phone-free experience—keeping users' hands available and eyes forward.</a:t>
            </a:r>
            <a:endParaRPr b="0" i="0" sz="1250" u="none" cap="none" strike="noStrike"/>
          </a:p>
        </p:txBody>
      </p:sp>
      <p:sp>
        <p:nvSpPr>
          <p:cNvPr id="158" name="Google Shape;158;p15"/>
          <p:cNvSpPr/>
          <p:nvPr/>
        </p:nvSpPr>
        <p:spPr>
          <a:xfrm>
            <a:off x="1666994" y="5623917"/>
            <a:ext cx="158710" cy="714375"/>
          </a:xfrm>
          <a:prstGeom prst="roundRect">
            <a:avLst>
              <a:gd fmla="val 42018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1508284" y="5519738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0" name="Google Shape;160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27346" y="5638800"/>
            <a:ext cx="238125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/>
          <p:nvPr/>
        </p:nvSpPr>
        <p:spPr>
          <a:xfrm>
            <a:off x="2143244" y="5544503"/>
            <a:ext cx="2065139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550"/>
              <a:buFont typeface="Outfit"/>
              <a:buNone/>
            </a:pPr>
            <a:r>
              <a:rPr b="1" i="0" lang="en-US" sz="15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Community Validation</a:t>
            </a:r>
            <a:endParaRPr b="0" i="0" sz="1550" u="none" cap="none" strike="noStrike"/>
          </a:p>
        </p:txBody>
      </p:sp>
      <p:sp>
        <p:nvSpPr>
          <p:cNvPr id="162" name="Google Shape;162;p15"/>
          <p:cNvSpPr/>
          <p:nvPr/>
        </p:nvSpPr>
        <p:spPr>
          <a:xfrm>
            <a:off x="2143244" y="5887760"/>
            <a:ext cx="11693366" cy="2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0" i="0" lang="en-US" sz="12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Partner with institutions like the Canadian National Institute for the Blind (CNIB) to gather feedback from future users and ensure CosmoNav truly serves their needs.</a:t>
            </a:r>
            <a:endParaRPr b="0" i="0" sz="1250" u="none" cap="none" strike="noStrike"/>
          </a:p>
        </p:txBody>
      </p:sp>
      <p:sp>
        <p:nvSpPr>
          <p:cNvPr id="163" name="Google Shape;163;p15"/>
          <p:cNvSpPr/>
          <p:nvPr/>
        </p:nvSpPr>
        <p:spPr>
          <a:xfrm>
            <a:off x="1031915" y="6695599"/>
            <a:ext cx="128046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t/>
            </a:r>
            <a:endParaRPr b="0" i="0" sz="1250" u="none" cap="none" strike="noStrike"/>
          </a:p>
        </p:txBody>
      </p:sp>
      <p:sp>
        <p:nvSpPr>
          <p:cNvPr id="164" name="Google Shape;164;p15"/>
          <p:cNvSpPr/>
          <p:nvPr/>
        </p:nvSpPr>
        <p:spPr>
          <a:xfrm>
            <a:off x="793790" y="6517005"/>
            <a:ext cx="22860" cy="611267"/>
          </a:xfrm>
          <a:prstGeom prst="rect">
            <a:avLst/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6"/>
          <p:cNvSpPr txBox="1"/>
          <p:nvPr/>
        </p:nvSpPr>
        <p:spPr>
          <a:xfrm>
            <a:off x="1810050" y="5700600"/>
            <a:ext cx="11010300" cy="13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250"/>
              <a:buFont typeface="Arimo"/>
              <a:buNone/>
            </a:pPr>
            <a:r>
              <a:rPr b="1" lang="en-US" sz="240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Join us in mapping the final frontier</a:t>
            </a:r>
            <a:r>
              <a:rPr lang="en-US" sz="2400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—transforming how visually impaired individuals experience the world around them.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5300" y="941525"/>
            <a:ext cx="6019800" cy="45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